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Merriweather" panose="00000500000000000000" pitchFamily="2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050" y="2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4" name="Google Shape;6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8" name="Google Shape;7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rchives.gov/records-mgm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rchives.gov/files/records-mgmt/training/material/L1.012_content/index.html#/" TargetMode="External"/><Relationship Id="rId13" Type="http://schemas.openxmlformats.org/officeDocument/2006/relationships/hyperlink" Target="https://www.archives.gov/files/records-mgmt/training/material/L1.036/story.html" TargetMode="External"/><Relationship Id="rId3" Type="http://schemas.openxmlformats.org/officeDocument/2006/relationships/hyperlink" Target="https://www.archives.gov/files/records-mgmt/training/material/L1.001/story.html" TargetMode="External"/><Relationship Id="rId7" Type="http://schemas.openxmlformats.org/officeDocument/2006/relationships/hyperlink" Target="https://www.archives.gov/files/records-mgmt/training/material/L1.008%20content/index.html#/" TargetMode="External"/><Relationship Id="rId12" Type="http://schemas.openxmlformats.org/officeDocument/2006/relationships/hyperlink" Target="https://www.archives.gov/files/records-mgmt/training/material/L1.035/story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rchives.gov/files/records-mgmt/training/material/L1.007/story.html" TargetMode="External"/><Relationship Id="rId11" Type="http://schemas.openxmlformats.org/officeDocument/2006/relationships/hyperlink" Target="https://www.archives.gov/files/records-mgmt/training/material/L1.033/story.html" TargetMode="External"/><Relationship Id="rId5" Type="http://schemas.openxmlformats.org/officeDocument/2006/relationships/hyperlink" Target="https://www.archives.gov/files/records-mgmt/training/material/L1.006/story.html" TargetMode="External"/><Relationship Id="rId15" Type="http://schemas.openxmlformats.org/officeDocument/2006/relationships/hyperlink" Target="https://www.archives.gov/records-mgmt" TargetMode="External"/><Relationship Id="rId10" Type="http://schemas.openxmlformats.org/officeDocument/2006/relationships/hyperlink" Target="https://www.archives.gov/files/records-mgmt/training/material/L1.017/story.html" TargetMode="External"/><Relationship Id="rId4" Type="http://schemas.openxmlformats.org/officeDocument/2006/relationships/hyperlink" Target="https://www.archives.gov/files/records-mgmt/training/material/L1.005/story.html" TargetMode="External"/><Relationship Id="rId9" Type="http://schemas.openxmlformats.org/officeDocument/2006/relationships/hyperlink" Target="https://www.archives.gov/files/records-mgmt/training/material/L1.015/story.html" TargetMode="External"/><Relationship Id="rId14" Type="http://schemas.openxmlformats.org/officeDocument/2006/relationships/hyperlink" Target="https://www.archives.gov/files/records-mgmt/training/material/L1.039/story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Mission Specialists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Instructions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412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These slides should be used as a starting point for building role based training for Mission Specialists at your Agency.   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NARA defines Mission Specialists as: Each set of employees who has a specific mission at your agency and have their own set of Records Management roles and responsibilities outlined for them.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Replace the the term Mission Specialist  with your Agency specific term for this group.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Follow the instructions in brackets throughout the course, add your Agency template, and customize it to meet the needs of your Agency records management program.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No approval is needed from NARA to customize and implement this training.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1289"/>
              <a:buFont typeface="Merriweather"/>
              <a:buNone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Role: [Insert </a:t>
            </a:r>
            <a:r>
              <a:rPr lang="en" sz="3200">
                <a:latin typeface="Merriweather"/>
                <a:ea typeface="Merriweather"/>
                <a:cs typeface="Merriweather"/>
                <a:sym typeface="Merriweather"/>
              </a:rPr>
              <a:t>Mission Specialist Job title]</a:t>
            </a:r>
            <a:endParaRPr sz="3200">
              <a:solidFill>
                <a:srgbClr val="FF0000"/>
              </a:solidFill>
              <a:highlight>
                <a:srgbClr val="FFF2CC"/>
              </a:highlight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17100"/>
            <a:ext cx="4252800" cy="39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en" sz="1100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Each set of employees who do a specific mission at your agency should have their own set of Records Management roles and responsibilities outlined for them.</a:t>
            </a:r>
            <a:endParaRPr sz="11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 sz="11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en" sz="1100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These groups have records that specifically apply to them.</a:t>
            </a:r>
            <a:endParaRPr sz="11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en" sz="1100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Example: </a:t>
            </a:r>
            <a:endParaRPr sz="11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2921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Merriweather"/>
              <a:buChar char="●"/>
            </a:pPr>
            <a:r>
              <a:rPr lang="en" sz="1100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Lawyers</a:t>
            </a:r>
            <a:endParaRPr sz="11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Merriweather"/>
              <a:buChar char="●"/>
            </a:pPr>
            <a:r>
              <a:rPr lang="en" sz="1100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IT Staff</a:t>
            </a:r>
            <a:endParaRPr sz="11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Merriweather"/>
              <a:buChar char="●"/>
            </a:pPr>
            <a:r>
              <a:rPr lang="en" sz="1100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Engineers</a:t>
            </a:r>
            <a:endParaRPr sz="11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Merriweather"/>
              <a:buChar char="●"/>
            </a:pPr>
            <a:r>
              <a:rPr lang="en" sz="1100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Doctors</a:t>
            </a:r>
            <a:endParaRPr sz="11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Merriweather"/>
              <a:buChar char="●"/>
            </a:pPr>
            <a:r>
              <a:rPr lang="en" sz="1100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Historians</a:t>
            </a:r>
            <a:endParaRPr sz="11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Merriweather"/>
              <a:buChar char="●"/>
            </a:pPr>
            <a:r>
              <a:rPr lang="en" sz="1100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Budget analysts</a:t>
            </a:r>
            <a:endParaRPr sz="11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Merriweather"/>
              <a:buChar char="●"/>
            </a:pPr>
            <a:r>
              <a:rPr lang="en" sz="1100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Scientists</a:t>
            </a:r>
            <a:endParaRPr sz="11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None/>
            </a:pPr>
            <a:endParaRPr sz="100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2"/>
          </p:nvPr>
        </p:nvSpPr>
        <p:spPr>
          <a:xfrm>
            <a:off x="50022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en" sz="11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These groups may have specific training needs.</a:t>
            </a:r>
            <a:endParaRPr sz="11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en" sz="11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For additional training on your specific RM responsibilities, contact  [Insert your Agency's Records Officer’s contact information]</a:t>
            </a:r>
            <a:endParaRPr sz="11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2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90000"/>
              </a:lnSpc>
              <a:spcBef>
                <a:spcPts val="3200"/>
              </a:spcBef>
              <a:spcAft>
                <a:spcPts val="1600"/>
              </a:spcAft>
              <a:buClr>
                <a:schemeClr val="dk1"/>
              </a:buClr>
              <a:buSzPts val="1400"/>
              <a:buNone/>
            </a:pP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33333"/>
              <a:buNone/>
            </a:pPr>
            <a:r>
              <a:rPr lang="en" sz="15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Training for these Mission Specialists should include: </a:t>
            </a:r>
            <a:endParaRPr sz="15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33333"/>
              <a:buNone/>
            </a:pPr>
            <a:endParaRPr sz="15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33333"/>
              <a:buNone/>
            </a:pPr>
            <a:r>
              <a:rPr lang="en" sz="15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Awareness of their RM responsibilities and how it applies to them.</a:t>
            </a:r>
            <a:endParaRPr sz="15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33333"/>
              <a:buNone/>
            </a:pPr>
            <a:endParaRPr sz="15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33333"/>
              <a:buNone/>
            </a:pPr>
            <a:r>
              <a:rPr lang="en" sz="15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Include agency/job specific Records Management Information here:</a:t>
            </a:r>
            <a:endParaRPr sz="15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33333"/>
              <a:buNone/>
            </a:pPr>
            <a:endParaRPr sz="15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23850" lvl="0" indent="-1619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15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Application of the records/retention schedule that covers their particular function</a:t>
            </a:r>
            <a:endParaRPr sz="15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33333"/>
              <a:buNone/>
            </a:pPr>
            <a:endParaRPr sz="15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23850" lvl="0" indent="-1619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15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Application of  the office’s files plans and any classification issues surrounding their records</a:t>
            </a:r>
            <a:endParaRPr sz="15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33333"/>
              <a:buNone/>
            </a:pPr>
            <a:endParaRPr sz="15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23850" lvl="0" indent="-1619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15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Knowledge of what goes into a “Records Series”/ Agency specific information</a:t>
            </a:r>
            <a:endParaRPr sz="15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33333"/>
              <a:buNone/>
            </a:pPr>
            <a:endParaRPr sz="15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323850" lvl="0" indent="-1619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15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Appropriate RM staff contact info for additional guidance.</a:t>
            </a:r>
            <a:endParaRPr sz="15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66666"/>
              <a:buNone/>
            </a:pPr>
            <a:endParaRPr sz="12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ct val="142857"/>
              <a:buNone/>
            </a:pPr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These mission specialists should be able to:</a:t>
            </a:r>
            <a:endParaRPr sz="12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Merriweather"/>
              <a:buChar char="●"/>
            </a:pPr>
            <a:r>
              <a:rPr lang="en" sz="1200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Know where to find, read and apply a Records Retention Schedule for their agency</a:t>
            </a:r>
            <a:endParaRPr sz="12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Merriweather"/>
              <a:buChar char="●"/>
            </a:pPr>
            <a:r>
              <a:rPr lang="en" sz="1200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Read and apply a file plan</a:t>
            </a:r>
            <a:endParaRPr sz="12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Merriweather"/>
              <a:buChar char="●"/>
            </a:pPr>
            <a:r>
              <a:rPr lang="en" sz="1200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Know and collate items into Records Series</a:t>
            </a:r>
            <a:endParaRPr sz="12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Merriweather"/>
              <a:buChar char="●"/>
            </a:pPr>
            <a:r>
              <a:rPr lang="en" sz="1200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Know who is in the RM staff at their agency and how to contact them. </a:t>
            </a:r>
            <a:endParaRPr sz="12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Suggested NARA Training for Mission Specialists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81" name="Google Shape;81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The following items are recommended training for Mission Specialists.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These items are linked from NARA’s RM Training webpage : </a:t>
            </a:r>
            <a:r>
              <a:rPr lang="en" u="sng">
                <a:solidFill>
                  <a:schemeClr val="hlink"/>
                </a:solidFill>
                <a:latin typeface="Merriweather"/>
                <a:ea typeface="Merriweather"/>
                <a:cs typeface="Merriweather"/>
                <a:sym typeface="Merriweather"/>
                <a:hlinkClick r:id="rId3"/>
              </a:rPr>
              <a:t>https://www.archives.gov/records-mgmt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400"/>
              <a:buNone/>
            </a:pP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Additional content with Agency Specific Examples should be added.</a:t>
            </a:r>
            <a:endParaRPr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Suggested NARA training for Mission Specialists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1"/>
          </p:nvPr>
        </p:nvSpPr>
        <p:spPr>
          <a:xfrm>
            <a:off x="156050" y="1187850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8"/>
              <a:buNone/>
            </a:pPr>
            <a:r>
              <a:rPr lang="en" u="sng">
                <a:solidFill>
                  <a:schemeClr val="hlink"/>
                </a:solidFill>
                <a:latin typeface="Merriweather"/>
                <a:ea typeface="Merriweather"/>
                <a:cs typeface="Merriweather"/>
                <a:sym typeface="Merriweather"/>
                <a:hlinkClick r:id="rId3"/>
              </a:rPr>
              <a:t>What is a Records Lifecycle? </a:t>
            </a:r>
            <a:endParaRPr>
              <a:solidFill>
                <a:srgbClr val="4A86E8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8108"/>
              <a:buNone/>
            </a:pPr>
            <a:r>
              <a:rPr lang="en" u="sng">
                <a:solidFill>
                  <a:schemeClr val="hlink"/>
                </a:solidFill>
                <a:latin typeface="Merriweather"/>
                <a:ea typeface="Merriweather"/>
                <a:cs typeface="Merriweather"/>
                <a:sym typeface="Merriweather"/>
                <a:hlinkClick r:id="rId4"/>
              </a:rPr>
              <a:t>What is a Records Inventory?</a:t>
            </a:r>
            <a:endParaRPr>
              <a:solidFill>
                <a:srgbClr val="4A86E8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8108"/>
              <a:buNone/>
            </a:pPr>
            <a:r>
              <a:rPr lang="en" u="sng">
                <a:solidFill>
                  <a:schemeClr val="hlink"/>
                </a:solidFill>
                <a:latin typeface="Merriweather"/>
                <a:ea typeface="Merriweather"/>
                <a:cs typeface="Merriweather"/>
                <a:sym typeface="Merriweather"/>
                <a:hlinkClick r:id="rId5"/>
              </a:rPr>
              <a:t>What is a Records Schedule?</a:t>
            </a:r>
            <a:endParaRPr>
              <a:solidFill>
                <a:srgbClr val="4A86E8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8108"/>
              <a:buNone/>
            </a:pPr>
            <a:r>
              <a:rPr lang="en" u="sng">
                <a:solidFill>
                  <a:schemeClr val="hlink"/>
                </a:solidFill>
                <a:latin typeface="Merriweather"/>
                <a:ea typeface="Merriweather"/>
                <a:cs typeface="Merriweather"/>
                <a:sym typeface="Merriweather"/>
                <a:hlinkClick r:id="rId6"/>
              </a:rPr>
              <a:t>What is a file plan?</a:t>
            </a:r>
            <a:endParaRPr>
              <a:solidFill>
                <a:srgbClr val="4A86E8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8108"/>
              <a:buNone/>
            </a:pPr>
            <a:r>
              <a:rPr lang="en" u="sng">
                <a:solidFill>
                  <a:schemeClr val="hlink"/>
                </a:solidFill>
                <a:latin typeface="Merriweather"/>
                <a:ea typeface="Merriweather"/>
                <a:cs typeface="Merriweather"/>
                <a:sym typeface="Merriweather"/>
                <a:hlinkClick r:id="rId7"/>
              </a:rPr>
              <a:t>What's the difference between a records inventory, a records schedule, and a file plan?</a:t>
            </a:r>
            <a:endParaRPr>
              <a:solidFill>
                <a:srgbClr val="4A86E8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26126"/>
              <a:buNone/>
            </a:pPr>
            <a:r>
              <a:rPr lang="en" sz="1200" u="sng">
                <a:solidFill>
                  <a:schemeClr val="hlink"/>
                </a:solidFill>
                <a:highlight>
                  <a:srgbClr val="FFFFFF"/>
                </a:highlight>
                <a:latin typeface="Merriweather"/>
                <a:ea typeface="Merriweather"/>
                <a:cs typeface="Merriweather"/>
                <a:sym typeface="Merriweather"/>
                <a:hlinkClick r:id="rId8"/>
              </a:rPr>
              <a:t>Recognizing Records, Non-records, and Personal Files</a:t>
            </a:r>
            <a:endParaRPr>
              <a:solidFill>
                <a:srgbClr val="4A86E8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 u="sng">
                <a:solidFill>
                  <a:schemeClr val="hlink"/>
                </a:solidFill>
                <a:highlight>
                  <a:schemeClr val="lt1"/>
                </a:highlight>
                <a:latin typeface="Merriweather"/>
                <a:ea typeface="Merriweather"/>
                <a:cs typeface="Merriweather"/>
                <a:sym typeface="Merriweather"/>
                <a:hlinkClick r:id="rId9"/>
              </a:rPr>
              <a:t>Separating Files for Filing</a:t>
            </a:r>
            <a:r>
              <a:rPr lang="en" u="sng">
                <a:solidFill>
                  <a:srgbClr val="4A86E8"/>
                </a:solidFill>
                <a:latin typeface="Merriweather"/>
                <a:ea typeface="Merriweather"/>
                <a:cs typeface="Merriweather"/>
                <a:sym typeface="Merriweather"/>
              </a:rPr>
              <a:t> </a:t>
            </a:r>
            <a:endParaRPr>
              <a:solidFill>
                <a:srgbClr val="4A86E8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ct val="108108"/>
              <a:buNone/>
            </a:pPr>
            <a:endParaRPr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89" name="Google Shape;89;p18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u="sng">
                <a:solidFill>
                  <a:srgbClr val="4A86E8"/>
                </a:solidFill>
                <a:latin typeface="Merriweather"/>
                <a:ea typeface="Merriweather"/>
                <a:cs typeface="Merriweather"/>
                <a:sym typeface="Merriweather"/>
              </a:rPr>
              <a:t> </a:t>
            </a:r>
            <a:r>
              <a:rPr lang="en" u="sng">
                <a:solidFill>
                  <a:schemeClr val="hlink"/>
                </a:solidFill>
                <a:latin typeface="Merriweather"/>
                <a:ea typeface="Merriweather"/>
                <a:cs typeface="Merriweather"/>
                <a:sym typeface="Merriweather"/>
                <a:hlinkClick r:id="rId10"/>
              </a:rPr>
              <a:t>Metadata</a:t>
            </a:r>
            <a:endParaRPr u="sng">
              <a:solidFill>
                <a:srgbClr val="4A86E8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 u="sng">
                <a:solidFill>
                  <a:schemeClr val="hlink"/>
                </a:solidFill>
                <a:highlight>
                  <a:srgbClr val="FFFFFF"/>
                </a:highlight>
                <a:latin typeface="Merriweather"/>
                <a:ea typeface="Merriweather"/>
                <a:cs typeface="Merriweather"/>
                <a:sym typeface="Merriweather"/>
                <a:hlinkClick r:id="rId11"/>
              </a:rPr>
              <a:t>Calculating Disposition Dates</a:t>
            </a:r>
            <a:endParaRPr u="sng">
              <a:solidFill>
                <a:srgbClr val="4A86E8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 u="sng">
                <a:solidFill>
                  <a:schemeClr val="hlink"/>
                </a:solidFill>
                <a:highlight>
                  <a:srgbClr val="FFFFFF"/>
                </a:highlight>
                <a:latin typeface="Merriweather"/>
                <a:ea typeface="Merriweather"/>
                <a:cs typeface="Merriweather"/>
                <a:sym typeface="Merriweather"/>
                <a:hlinkClick r:id="rId12"/>
              </a:rPr>
              <a:t>Transfer Records to Off-Site Storage</a:t>
            </a:r>
            <a:endParaRPr u="sng">
              <a:solidFill>
                <a:srgbClr val="4A86E8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 u="sng">
                <a:solidFill>
                  <a:schemeClr val="hlink"/>
                </a:solidFill>
                <a:highlight>
                  <a:srgbClr val="FFFFFF"/>
                </a:highlight>
                <a:latin typeface="Merriweather"/>
                <a:ea typeface="Merriweather"/>
                <a:cs typeface="Merriweather"/>
                <a:sym typeface="Merriweather"/>
                <a:hlinkClick r:id="rId13"/>
              </a:rPr>
              <a:t>Create a Box List for Records Transfer</a:t>
            </a:r>
            <a:endParaRPr u="sng">
              <a:solidFill>
                <a:srgbClr val="4A86E8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 u="sng">
                <a:solidFill>
                  <a:schemeClr val="hlink"/>
                </a:solidFill>
                <a:highlight>
                  <a:srgbClr val="FFFFFF"/>
                </a:highlight>
                <a:latin typeface="Merriweather"/>
                <a:ea typeface="Merriweather"/>
                <a:cs typeface="Merriweather"/>
                <a:sym typeface="Merriweather"/>
                <a:hlinkClick r:id="rId14"/>
              </a:rPr>
              <a:t>Safeguarding Frozen Records</a:t>
            </a:r>
            <a:endParaRPr u="sng">
              <a:solidFill>
                <a:srgbClr val="4A86E8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These items are linked from NARA’s RM Training webpage : </a:t>
            </a:r>
            <a:r>
              <a:rPr lang="en" u="sng">
                <a:solidFill>
                  <a:schemeClr val="hlink"/>
                </a:solidFill>
                <a:latin typeface="Merriweather"/>
                <a:ea typeface="Merriweather"/>
                <a:cs typeface="Merriweather"/>
                <a:sym typeface="Merriweather"/>
                <a:hlinkClick r:id="rId15"/>
              </a:rPr>
              <a:t>https://www.archives.gov/records-mgmt</a:t>
            </a:r>
            <a:r>
              <a:rPr lang="en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 </a:t>
            </a:r>
            <a:endParaRPr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Mission Specialists  should view Level One and Two material on the web site.</a:t>
            </a:r>
            <a:endParaRPr>
              <a:solidFill>
                <a:srgbClr val="0000FF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483</Words>
  <Application>Microsoft Office PowerPoint</Application>
  <PresentationFormat>On-screen Show (16:9)</PresentationFormat>
  <Paragraphs>61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Merriweather</vt:lpstr>
      <vt:lpstr>Simple Light</vt:lpstr>
      <vt:lpstr>Mission Specialists</vt:lpstr>
      <vt:lpstr>Instructions</vt:lpstr>
      <vt:lpstr>Role: [Insert Mission Specialist Job title]</vt:lpstr>
      <vt:lpstr>PowerPoint Presentation</vt:lpstr>
      <vt:lpstr>Suggested NARA Training for Mission Specialists</vt:lpstr>
      <vt:lpstr>Suggested NARA training for Mission Specialists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Gina Coleman-Williams</dc:creator>
  <cp:lastModifiedBy>Gina Coleman-Williams</cp:lastModifiedBy>
  <cp:revision>1</cp:revision>
  <dcterms:modified xsi:type="dcterms:W3CDTF">2025-03-27T20:50:40Z</dcterms:modified>
</cp:coreProperties>
</file>